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8" r:id="rId3"/>
    <p:sldId id="274" r:id="rId4"/>
    <p:sldId id="289" r:id="rId5"/>
    <p:sldId id="287" r:id="rId6"/>
    <p:sldId id="290" r:id="rId7"/>
    <p:sldId id="292" r:id="rId8"/>
    <p:sldId id="293" r:id="rId9"/>
    <p:sldId id="294" r:id="rId10"/>
    <p:sldId id="291" r:id="rId11"/>
    <p:sldId id="298" r:id="rId12"/>
    <p:sldId id="300" r:id="rId13"/>
    <p:sldId id="268" r:id="rId14"/>
    <p:sldId id="280" r:id="rId15"/>
    <p:sldId id="258" r:id="rId16"/>
    <p:sldId id="269" r:id="rId17"/>
    <p:sldId id="266" r:id="rId18"/>
    <p:sldId id="284" r:id="rId19"/>
    <p:sldId id="286" r:id="rId20"/>
    <p:sldId id="285" r:id="rId21"/>
    <p:sldId id="259" r:id="rId22"/>
    <p:sldId id="264" r:id="rId23"/>
    <p:sldId id="260" r:id="rId24"/>
    <p:sldId id="261" r:id="rId25"/>
    <p:sldId id="262" r:id="rId26"/>
    <p:sldId id="270" r:id="rId27"/>
    <p:sldId id="271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52"/>
    <a:srgbClr val="EBEDF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3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1119" y="38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time does IT spend on solving business problems?</a:t>
            </a:r>
          </a:p>
        </p:txBody>
      </p:sp>
    </p:spTree>
    <p:extLst>
      <p:ext uri="{BB962C8B-B14F-4D97-AF65-F5344CB8AC3E}">
        <p14:creationId xmlns:p14="http://schemas.microsoft.com/office/powerpoint/2010/main" val="3131305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1249" y="3001040"/>
            <a:ext cx="11169502" cy="855921"/>
            <a:chOff x="478465" y="616687"/>
            <a:chExt cx="11169502" cy="855921"/>
          </a:xfrm>
        </p:grpSpPr>
        <p:grpSp>
          <p:nvGrpSpPr>
            <p:cNvPr id="8" name="Group 7"/>
            <p:cNvGrpSpPr/>
            <p:nvPr/>
          </p:nvGrpSpPr>
          <p:grpSpPr>
            <a:xfrm>
              <a:off x="478465" y="616687"/>
              <a:ext cx="11169502" cy="855921"/>
              <a:chOff x="478465" y="616687"/>
              <a:chExt cx="11169502" cy="8559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78465" y="616687"/>
                <a:ext cx="10015870" cy="855921"/>
              </a:xfrm>
              <a:prstGeom prst="rect">
                <a:avLst/>
              </a:prstGeom>
              <a:solidFill>
                <a:schemeClr val="accent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78465" y="616687"/>
                <a:ext cx="6735726" cy="855921"/>
              </a:xfrm>
              <a:prstGeom prst="rect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78465" y="616687"/>
                <a:ext cx="3312041" cy="855921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78465" y="616687"/>
                <a:ext cx="11169502" cy="855921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06033" y="721481"/>
              <a:ext cx="1572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0 - 30%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145" y="721481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30 - 60%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50810" y="72148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60 - 90%</a:t>
              </a:r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134" y="1073888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929" y="958074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3911" y="1012382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1168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7711772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6826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DevOps &amp; cloud best practices maturity model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099653"/>
              </p:ext>
            </p:extLst>
          </p:nvPr>
        </p:nvGraphicFramePr>
        <p:xfrm>
          <a:off x="0" y="1433345"/>
          <a:ext cx="12192000" cy="535432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007955">
                  <a:extLst>
                    <a:ext uri="{9D8B030D-6E8A-4147-A177-3AD203B41FA5}">
                      <a16:colId xmlns:a16="http://schemas.microsoft.com/office/drawing/2014/main" val="2231685289"/>
                    </a:ext>
                  </a:extLst>
                </a:gridCol>
                <a:gridCol w="3025457">
                  <a:extLst>
                    <a:ext uri="{9D8B030D-6E8A-4147-A177-3AD203B41FA5}">
                      <a16:colId xmlns:a16="http://schemas.microsoft.com/office/drawing/2014/main" val="692404139"/>
                    </a:ext>
                  </a:extLst>
                </a:gridCol>
                <a:gridCol w="3579294">
                  <a:extLst>
                    <a:ext uri="{9D8B030D-6E8A-4147-A177-3AD203B41FA5}">
                      <a16:colId xmlns:a16="http://schemas.microsoft.com/office/drawing/2014/main" val="435260598"/>
                    </a:ext>
                  </a:extLst>
                </a:gridCol>
                <a:gridCol w="3579294">
                  <a:extLst>
                    <a:ext uri="{9D8B030D-6E8A-4147-A177-3AD203B41FA5}">
                      <a16:colId xmlns:a16="http://schemas.microsoft.com/office/drawing/2014/main" val="3371916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74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Culture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Execute defined processes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Learning organization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53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Technology &amp; platform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Lifecycle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Autonomous product lifecycle teams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372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Large, cross-team projects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Multi-year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Series of small, discrete projects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Some cross-cutting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Focus on products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Mission-based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Autonomy and experimentation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Iterative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27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Data decision making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 err="1"/>
                        <a:t>HiPPO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Structured, schedule reporting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Frequently in silos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Data-driven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Everyone in organization has access to all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96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Delivery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Monthly (+)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Manual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Weekly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Automated in some environments, for some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Multiple times a day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Fully automated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69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Cloud adoption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Exploring the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Moving to the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100% cloud adoption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04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Analyzing to see if something broke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Analyzing to see if business value created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55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Security theater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Firewall security blanket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Publish security practices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695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18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  <a:p>
            <a:r>
              <a:rPr lang="en-US" dirty="0"/>
              <a:t>Framework</a:t>
            </a:r>
          </a:p>
          <a:p>
            <a:r>
              <a:rPr lang="en-US" dirty="0"/>
              <a:t>AWS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7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Define what we’re talking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as general pattern</a:t>
            </a:r>
          </a:p>
          <a:p>
            <a:r>
              <a:rPr lang="en-US" dirty="0"/>
              <a:t>Specifically using experience we have with using the </a:t>
            </a:r>
            <a:r>
              <a:rPr lang="en-US" dirty="0" err="1"/>
              <a:t>Serverless</a:t>
            </a:r>
            <a:r>
              <a:rPr lang="en-US" dirty="0"/>
              <a:t> Framework on AWS</a:t>
            </a:r>
          </a:p>
        </p:txBody>
      </p:sp>
    </p:spTree>
    <p:extLst>
      <p:ext uri="{BB962C8B-B14F-4D97-AF65-F5344CB8AC3E}">
        <p14:creationId xmlns:p14="http://schemas.microsoft.com/office/powerpoint/2010/main" val="392268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Where’s the audience at, and our premise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Maturity framework of DevOps/cloud adoption</a:t>
            </a:r>
          </a:p>
          <a:p>
            <a:pPr lvl="1"/>
            <a:r>
              <a:rPr lang="en-US" dirty="0"/>
              <a:t>Show framework, ask people where they are, we will show how </a:t>
            </a:r>
            <a:r>
              <a:rPr lang="en-US" dirty="0" err="1"/>
              <a:t>serverless</a:t>
            </a:r>
            <a:r>
              <a:rPr lang="en-US" dirty="0"/>
              <a:t> gets you to most mature stage</a:t>
            </a:r>
          </a:p>
          <a:p>
            <a:pPr lvl="1"/>
            <a:endParaRPr lang="en-US" dirty="0"/>
          </a:p>
          <a:p>
            <a:r>
              <a:rPr lang="en-US" dirty="0"/>
              <a:t>Makes it easier for you to do all the things you should have done before</a:t>
            </a:r>
          </a:p>
          <a:p>
            <a:pPr lvl="1"/>
            <a:r>
              <a:rPr lang="en-US" dirty="0" err="1"/>
              <a:t>Serverless</a:t>
            </a:r>
            <a:r>
              <a:rPr lang="en-US" dirty="0"/>
              <a:t> democratizes the DevOps movement</a:t>
            </a:r>
          </a:p>
          <a:p>
            <a:pPr lvl="1"/>
            <a:r>
              <a:rPr lang="en-US" dirty="0" err="1"/>
              <a:t>Serverless</a:t>
            </a:r>
            <a:r>
              <a:rPr lang="en-US" dirty="0"/>
              <a:t> is the pinnacle of the DevOps movement</a:t>
            </a:r>
          </a:p>
          <a:p>
            <a:pPr lvl="1"/>
            <a:r>
              <a:rPr lang="en-US" dirty="0"/>
              <a:t>We think </a:t>
            </a:r>
            <a:r>
              <a:rPr lang="en-US" dirty="0" err="1"/>
              <a:t>serverless</a:t>
            </a:r>
            <a:r>
              <a:rPr lang="en-US" dirty="0"/>
              <a:t> is the best opportunity for adopting DevOps best practices at your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45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r>
              <a:rPr lang="en-US" b="1" dirty="0">
                <a:solidFill>
                  <a:schemeClr val="accent4"/>
                </a:solidFill>
              </a:rPr>
              <a:t> is a commodity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you move yourself up the value chain</a:t>
            </a:r>
          </a:p>
          <a:p>
            <a:r>
              <a:rPr lang="en-US" dirty="0" err="1"/>
              <a:t>Wardley</a:t>
            </a:r>
            <a:r>
              <a:rPr lang="en-US" dirty="0"/>
              <a:t> graph included here</a:t>
            </a:r>
          </a:p>
          <a:p>
            <a:pPr lvl="1"/>
            <a:r>
              <a:rPr lang="en-US" dirty="0"/>
              <a:t>(revisit at the end when discussing adoption paths)</a:t>
            </a:r>
          </a:p>
          <a:p>
            <a:pPr lvl="2"/>
            <a:r>
              <a:rPr lang="en-US" dirty="0" err="1"/>
              <a:t>Serverless</a:t>
            </a:r>
            <a:r>
              <a:rPr lang="en-US" dirty="0"/>
              <a:t> is focusing on the top of the value chain</a:t>
            </a:r>
          </a:p>
          <a:p>
            <a:pPr lvl="2"/>
            <a:r>
              <a:rPr lang="en-US" dirty="0"/>
              <a:t>Lift and shift is focusing on the bottom of the value chain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0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95725"/>
              </p:ext>
            </p:extLst>
          </p:nvPr>
        </p:nvGraphicFramePr>
        <p:xfrm>
          <a:off x="2942391" y="85016"/>
          <a:ext cx="8992944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440720" y="-61757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04" idx="7"/>
          </p:cNvCxnSpPr>
          <p:nvPr/>
        </p:nvCxnSpPr>
        <p:spPr>
          <a:xfrm flipV="1">
            <a:off x="5021754" y="398776"/>
            <a:ext cx="773513" cy="428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99" idx="7"/>
          </p:cNvCxnSpPr>
          <p:nvPr/>
        </p:nvCxnSpPr>
        <p:spPr>
          <a:xfrm flipV="1">
            <a:off x="5447969" y="388076"/>
            <a:ext cx="554212" cy="1305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98" idx="1"/>
          </p:cNvCxnSpPr>
          <p:nvPr/>
        </p:nvCxnSpPr>
        <p:spPr>
          <a:xfrm flipH="1" flipV="1">
            <a:off x="6319744" y="388076"/>
            <a:ext cx="493774" cy="43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99" idx="5"/>
            <a:endCxn id="101" idx="1"/>
          </p:cNvCxnSpPr>
          <p:nvPr/>
        </p:nvCxnSpPr>
        <p:spPr>
          <a:xfrm>
            <a:off x="5447969" y="1837404"/>
            <a:ext cx="576244" cy="574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04" idx="5"/>
            <a:endCxn id="99" idx="1"/>
          </p:cNvCxnSpPr>
          <p:nvPr/>
        </p:nvCxnSpPr>
        <p:spPr>
          <a:xfrm>
            <a:off x="5021754" y="970774"/>
            <a:ext cx="282642" cy="723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98" idx="3"/>
            <a:endCxn id="101" idx="7"/>
          </p:cNvCxnSpPr>
          <p:nvPr/>
        </p:nvCxnSpPr>
        <p:spPr>
          <a:xfrm flipH="1">
            <a:off x="6167786" y="970774"/>
            <a:ext cx="645732" cy="1441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469360" y="4074576"/>
            <a:ext cx="556795" cy="655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0"/>
            <a:endCxn id="172" idx="4"/>
          </p:cNvCxnSpPr>
          <p:nvPr/>
        </p:nvCxnSpPr>
        <p:spPr>
          <a:xfrm flipV="1">
            <a:off x="6097868" y="4903624"/>
            <a:ext cx="74" cy="40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025562" y="668154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Share, view, comment, like pictures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75897" y="342162"/>
            <a:ext cx="16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pictures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33378" y="1430090"/>
            <a:ext cx="118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Upload</a:t>
            </a:r>
          </a:p>
          <a:p>
            <a:r>
              <a:rPr lang="en-US" sz="2400" dirty="0"/>
              <a:t>pictures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97520" y="224416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203717" y="2920135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96420" y="4568120"/>
            <a:ext cx="1787555" cy="461665"/>
            <a:chOff x="4483561" y="803986"/>
            <a:chExt cx="1787555" cy="461665"/>
          </a:xfrm>
        </p:grpSpPr>
        <p:sp>
          <p:nvSpPr>
            <p:cNvPr id="171" name="TextBox 170"/>
            <p:cNvSpPr txBox="1"/>
            <p:nvPr/>
          </p:nvSpPr>
          <p:spPr>
            <a:xfrm>
              <a:off x="4634193" y="803986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6346" y="5179313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96" idx="0"/>
            <a:endCxn id="101" idx="4"/>
          </p:cNvCxnSpPr>
          <p:nvPr/>
        </p:nvCxnSpPr>
        <p:spPr>
          <a:xfrm flipV="1">
            <a:off x="6095999" y="2585277"/>
            <a:ext cx="1" cy="483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4161692" y="3901268"/>
            <a:ext cx="1337403" cy="563021"/>
            <a:chOff x="3349201" y="936447"/>
            <a:chExt cx="1337403" cy="563021"/>
          </a:xfrm>
        </p:grpSpPr>
        <p:sp>
          <p:nvSpPr>
            <p:cNvPr id="190" name="TextBox 189"/>
            <p:cNvSpPr txBox="1"/>
            <p:nvPr/>
          </p:nvSpPr>
          <p:spPr>
            <a:xfrm>
              <a:off x="3349201" y="103780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96" idx="4"/>
            <a:endCxn id="191" idx="7"/>
          </p:cNvCxnSpPr>
          <p:nvPr/>
        </p:nvCxnSpPr>
        <p:spPr>
          <a:xfrm flipH="1">
            <a:off x="5469360" y="3271945"/>
            <a:ext cx="626639" cy="659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697331" y="3895345"/>
            <a:ext cx="1197947" cy="580648"/>
            <a:chOff x="4483561" y="936447"/>
            <a:chExt cx="1197947" cy="580648"/>
          </a:xfrm>
        </p:grpSpPr>
        <p:sp>
          <p:nvSpPr>
            <p:cNvPr id="73" name="TextBox 72"/>
            <p:cNvSpPr txBox="1"/>
            <p:nvPr/>
          </p:nvSpPr>
          <p:spPr>
            <a:xfrm>
              <a:off x="4550108" y="105543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96" idx="4"/>
            <a:endCxn id="74" idx="1"/>
          </p:cNvCxnSpPr>
          <p:nvPr/>
        </p:nvCxnSpPr>
        <p:spPr>
          <a:xfrm>
            <a:off x="6095999" y="3271945"/>
            <a:ext cx="631067" cy="6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7"/>
            <a:endCxn id="74" idx="3"/>
          </p:cNvCxnSpPr>
          <p:nvPr/>
        </p:nvCxnSpPr>
        <p:spPr>
          <a:xfrm flipV="1">
            <a:off x="6169728" y="4068653"/>
            <a:ext cx="557338" cy="661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994477" y="3068902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783783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274661" y="166409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94478" y="2382234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48446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4115765" y="381877"/>
            <a:ext cx="786786" cy="334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135805" y="392269"/>
            <a:ext cx="190120" cy="107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775011" y="392269"/>
            <a:ext cx="120455" cy="14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76240" y="1803817"/>
            <a:ext cx="426460" cy="1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2"/>
          </p:cNvCxnSpPr>
          <p:nvPr/>
        </p:nvCxnSpPr>
        <p:spPr>
          <a:xfrm>
            <a:off x="4115765" y="1374870"/>
            <a:ext cx="821435" cy="28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 flipH="1">
            <a:off x="5884720" y="1206399"/>
            <a:ext cx="10746" cy="541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8702148" y="3986737"/>
            <a:ext cx="1049080" cy="509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5"/>
          </p:cNvCxnSpPr>
          <p:nvPr/>
        </p:nvCxnSpPr>
        <p:spPr>
          <a:xfrm flipH="1" flipV="1">
            <a:off x="9894801" y="4640246"/>
            <a:ext cx="861390" cy="41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58546" y="532560"/>
            <a:ext cx="5247692" cy="673839"/>
            <a:chOff x="4052547" y="755965"/>
            <a:chExt cx="5247692" cy="673839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052547" y="755965"/>
              <a:ext cx="673839" cy="6738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2276446" cy="1212270"/>
            <a:chOff x="3069650" y="520057"/>
            <a:chExt cx="2276446" cy="1212270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14205" y="800436"/>
              <a:ext cx="931891" cy="9318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464777"/>
            <a:ext cx="1188915" cy="1135215"/>
            <a:chOff x="3675744" y="812375"/>
            <a:chExt cx="1188915" cy="1135215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06453" y="812375"/>
              <a:ext cx="397210" cy="39721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702700" y="1650425"/>
            <a:ext cx="1013601" cy="461665"/>
            <a:chOff x="4359409" y="695494"/>
            <a:chExt cx="1013601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359409" y="793120"/>
              <a:ext cx="364039" cy="3640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74383" y="2748517"/>
            <a:ext cx="1263744" cy="759010"/>
            <a:chOff x="3618362" y="781073"/>
            <a:chExt cx="1263744" cy="759010"/>
          </a:xfrm>
        </p:grpSpPr>
        <p:sp>
          <p:nvSpPr>
            <p:cNvPr id="168" name="TextBox 167"/>
            <p:cNvSpPr txBox="1"/>
            <p:nvPr/>
          </p:nvSpPr>
          <p:spPr>
            <a:xfrm>
              <a:off x="3618362" y="1078418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781073"/>
              <a:ext cx="358418" cy="35841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1493" y="4145784"/>
            <a:ext cx="1810137" cy="524197"/>
            <a:chOff x="4483561" y="615293"/>
            <a:chExt cx="1810137" cy="524197"/>
          </a:xfrm>
        </p:grpSpPr>
        <p:sp>
          <p:nvSpPr>
            <p:cNvPr id="171" name="TextBox 170"/>
            <p:cNvSpPr txBox="1"/>
            <p:nvPr/>
          </p:nvSpPr>
          <p:spPr>
            <a:xfrm>
              <a:off x="4656775" y="615293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5"/>
          </p:cNvCxnSpPr>
          <p:nvPr/>
        </p:nvCxnSpPr>
        <p:spPr>
          <a:xfrm flipH="1" flipV="1">
            <a:off x="6013427" y="2058778"/>
            <a:ext cx="978644" cy="74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648426" y="3813429"/>
            <a:ext cx="1332288" cy="617501"/>
            <a:chOff x="3603147" y="936447"/>
            <a:chExt cx="1332288" cy="617501"/>
          </a:xfrm>
        </p:grpSpPr>
        <p:sp>
          <p:nvSpPr>
            <p:cNvPr id="190" name="TextBox 189"/>
            <p:cNvSpPr txBox="1"/>
            <p:nvPr/>
          </p:nvSpPr>
          <p:spPr>
            <a:xfrm>
              <a:off x="3603147" y="109228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169" idx="5"/>
            <a:endCxn id="191" idx="1"/>
          </p:cNvCxnSpPr>
          <p:nvPr/>
        </p:nvCxnSpPr>
        <p:spPr>
          <a:xfrm>
            <a:off x="7245511" y="3054446"/>
            <a:ext cx="1313064" cy="788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626">
            <a:off x="7763773" y="2973993"/>
            <a:ext cx="2936346" cy="167887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643700" y="3264739"/>
            <a:ext cx="1334443" cy="461665"/>
            <a:chOff x="4483561" y="807137"/>
            <a:chExt cx="1334443" cy="461665"/>
          </a:xfrm>
        </p:grpSpPr>
        <p:sp>
          <p:nvSpPr>
            <p:cNvPr id="73" name="TextBox 72"/>
            <p:cNvSpPr txBox="1"/>
            <p:nvPr/>
          </p:nvSpPr>
          <p:spPr>
            <a:xfrm>
              <a:off x="4686604" y="80713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169" idx="5"/>
            <a:endCxn id="74" idx="2"/>
          </p:cNvCxnSpPr>
          <p:nvPr/>
        </p:nvCxnSpPr>
        <p:spPr>
          <a:xfrm>
            <a:off x="7245511" y="3054446"/>
            <a:ext cx="2398189" cy="441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0"/>
            <a:endCxn id="74" idx="4"/>
          </p:cNvCxnSpPr>
          <p:nvPr/>
        </p:nvCxnSpPr>
        <p:spPr>
          <a:xfrm flipH="1" flipV="1">
            <a:off x="9745222" y="3597092"/>
            <a:ext cx="77793" cy="869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7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7199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3743591" y="394188"/>
            <a:ext cx="1024326" cy="3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215830" y="451281"/>
            <a:ext cx="144693" cy="1137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683742" y="394186"/>
            <a:ext cx="249208" cy="318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87616" y="1762157"/>
            <a:ext cx="587080" cy="230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1"/>
          </p:cNvCxnSpPr>
          <p:nvPr/>
        </p:nvCxnSpPr>
        <p:spPr>
          <a:xfrm>
            <a:off x="3743591" y="1069351"/>
            <a:ext cx="1400452" cy="549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>
            <a:off x="5932950" y="1030330"/>
            <a:ext cx="43268" cy="8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856269" y="4205156"/>
            <a:ext cx="329317" cy="8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6"/>
          </p:cNvCxnSpPr>
          <p:nvPr/>
        </p:nvCxnSpPr>
        <p:spPr>
          <a:xfrm flipH="1" flipV="1">
            <a:off x="6569958" y="4444822"/>
            <a:ext cx="4186233" cy="6147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774306" y="583732"/>
            <a:ext cx="4930922" cy="461665"/>
            <a:chOff x="4369317" y="807137"/>
            <a:chExt cx="4930922" cy="461665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369317" y="936447"/>
              <a:ext cx="317288" cy="317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1828518" cy="830997"/>
            <a:chOff x="3069650" y="520057"/>
            <a:chExt cx="1828518" cy="830997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83561" y="936447"/>
              <a:ext cx="414607" cy="41460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588849"/>
            <a:ext cx="1188915" cy="1011143"/>
            <a:chOff x="3675744" y="936447"/>
            <a:chExt cx="1188915" cy="1011143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874696" y="1650425"/>
            <a:ext cx="889449" cy="461665"/>
            <a:chOff x="4483561" y="695494"/>
            <a:chExt cx="889449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939582" y="2774581"/>
            <a:ext cx="1466787" cy="461665"/>
            <a:chOff x="4483561" y="807137"/>
            <a:chExt cx="1466787" cy="461665"/>
          </a:xfrm>
        </p:grpSpPr>
        <p:sp>
          <p:nvSpPr>
            <p:cNvPr id="168" name="TextBox 167"/>
            <p:cNvSpPr txBox="1"/>
            <p:nvPr/>
          </p:nvSpPr>
          <p:spPr>
            <a:xfrm>
              <a:off x="4686604" y="807137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835591"/>
              <a:ext cx="303899" cy="3038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602480" y="4219662"/>
            <a:ext cx="1636923" cy="890624"/>
            <a:chOff x="3719127" y="689171"/>
            <a:chExt cx="1636923" cy="890624"/>
          </a:xfrm>
        </p:grpSpPr>
        <p:sp>
          <p:nvSpPr>
            <p:cNvPr id="171" name="TextBox 170"/>
            <p:cNvSpPr txBox="1"/>
            <p:nvPr/>
          </p:nvSpPr>
          <p:spPr>
            <a:xfrm>
              <a:off x="3719127" y="1118130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236285" y="689171"/>
              <a:ext cx="450320" cy="4503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4"/>
          </p:cNvCxnSpPr>
          <p:nvPr/>
        </p:nvCxnSpPr>
        <p:spPr>
          <a:xfrm flipH="1" flipV="1">
            <a:off x="5976218" y="2094421"/>
            <a:ext cx="1007869" cy="75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10010" y="3531919"/>
            <a:ext cx="2061768" cy="788746"/>
            <a:chOff x="3219310" y="654937"/>
            <a:chExt cx="2061768" cy="788746"/>
          </a:xfrm>
        </p:grpSpPr>
        <p:sp>
          <p:nvSpPr>
            <p:cNvPr id="190" name="TextBox 189"/>
            <p:cNvSpPr txBox="1"/>
            <p:nvPr/>
          </p:nvSpPr>
          <p:spPr>
            <a:xfrm>
              <a:off x="3219310" y="807137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92332" y="654937"/>
              <a:ext cx="788746" cy="7887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3" name="Straight Connector 192"/>
          <p:cNvCxnSpPr>
            <a:cxnSpLocks/>
            <a:stCxn id="169" idx="3"/>
            <a:endCxn id="191" idx="7"/>
          </p:cNvCxnSpPr>
          <p:nvPr/>
        </p:nvCxnSpPr>
        <p:spPr>
          <a:xfrm flipH="1">
            <a:off x="5856269" y="3062429"/>
            <a:ext cx="1127818" cy="58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801102" y="3591059"/>
            <a:ext cx="1574444" cy="486638"/>
            <a:chOff x="4243560" y="795347"/>
            <a:chExt cx="1574444" cy="486638"/>
          </a:xfrm>
        </p:grpSpPr>
        <p:sp>
          <p:nvSpPr>
            <p:cNvPr id="48" name="TextBox 47"/>
            <p:cNvSpPr txBox="1"/>
            <p:nvPr/>
          </p:nvSpPr>
          <p:spPr>
            <a:xfrm>
              <a:off x="4686604" y="79534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243560" y="801984"/>
              <a:ext cx="480001" cy="4800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/>
          <p:cNvCxnSpPr>
            <a:cxnSpLocks/>
            <a:stCxn id="169" idx="4"/>
            <a:endCxn id="49" idx="0"/>
          </p:cNvCxnSpPr>
          <p:nvPr/>
        </p:nvCxnSpPr>
        <p:spPr>
          <a:xfrm flipH="1">
            <a:off x="7041103" y="3106934"/>
            <a:ext cx="50429" cy="490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72" idx="7"/>
            <a:endCxn id="49" idx="4"/>
          </p:cNvCxnSpPr>
          <p:nvPr/>
        </p:nvCxnSpPr>
        <p:spPr>
          <a:xfrm flipV="1">
            <a:off x="6504010" y="4077697"/>
            <a:ext cx="537093" cy="207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1164">
            <a:off x="4804988" y="3194346"/>
            <a:ext cx="3230377" cy="17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DevOps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</p:txBody>
      </p:sp>
    </p:spTree>
    <p:extLst>
      <p:ext uri="{BB962C8B-B14F-4D97-AF65-F5344CB8AC3E}">
        <p14:creationId xmlns:p14="http://schemas.microsoft.com/office/powerpoint/2010/main" val="185970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Benefits of </a:t>
            </a:r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</p:txBody>
      </p:sp>
    </p:spTree>
    <p:extLst>
      <p:ext uri="{BB962C8B-B14F-4D97-AF65-F5344CB8AC3E}">
        <p14:creationId xmlns:p14="http://schemas.microsoft.com/office/powerpoint/2010/main" val="227606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r>
              <a:rPr lang="en-US" b="1" dirty="0">
                <a:solidFill>
                  <a:schemeClr val="accent4"/>
                </a:solidFill>
              </a:rPr>
              <a:t> as Trojan horse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</p:txBody>
      </p:sp>
    </p:spTree>
    <p:extLst>
      <p:ext uri="{BB962C8B-B14F-4D97-AF65-F5344CB8AC3E}">
        <p14:creationId xmlns:p14="http://schemas.microsoft.com/office/powerpoint/2010/main" val="3178848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Who should do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</p:txBody>
      </p:sp>
    </p:spTree>
    <p:extLst>
      <p:ext uri="{BB962C8B-B14F-4D97-AF65-F5344CB8AC3E}">
        <p14:creationId xmlns:p14="http://schemas.microsoft.com/office/powerpoint/2010/main" val="2452892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 to try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</p:txBody>
      </p:sp>
    </p:spTree>
    <p:extLst>
      <p:ext uri="{BB962C8B-B14F-4D97-AF65-F5344CB8AC3E}">
        <p14:creationId xmlns:p14="http://schemas.microsoft.com/office/powerpoint/2010/main" val="2985073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Challenges to implement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Retailers run large off the shelf software packages, how to incorporate </a:t>
            </a:r>
            <a:r>
              <a:rPr lang="en-US" dirty="0" err="1"/>
              <a:t>serverless</a:t>
            </a:r>
            <a:r>
              <a:rPr lang="en-US" dirty="0"/>
              <a:t> models around it</a:t>
            </a:r>
          </a:p>
        </p:txBody>
      </p:sp>
    </p:spTree>
    <p:extLst>
      <p:ext uri="{BB962C8B-B14F-4D97-AF65-F5344CB8AC3E}">
        <p14:creationId xmlns:p14="http://schemas.microsoft.com/office/powerpoint/2010/main" val="2979025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GameStop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69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835" r="804" b="25366"/>
          <a:stretch/>
        </p:blipFill>
        <p:spPr>
          <a:xfrm>
            <a:off x="0" y="0"/>
            <a:ext cx="12192000" cy="6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b="5005"/>
          <a:stretch/>
        </p:blipFill>
        <p:spPr>
          <a:xfrm>
            <a:off x="799032" y="-1"/>
            <a:ext cx="11167912" cy="61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6" b="-115"/>
          <a:stretch/>
        </p:blipFill>
        <p:spPr>
          <a:xfrm>
            <a:off x="0" y="-249864"/>
            <a:ext cx="12192000" cy="63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802</Words>
  <Application>Microsoft Office PowerPoint</Application>
  <PresentationFormat>Widescreen</PresentationFormat>
  <Paragraphs>183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Lucida Handwriting</vt:lpstr>
      <vt:lpstr>Office Theme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How much time does IT spend on solving business problems?</vt:lpstr>
      <vt:lpstr>PowerPoint Presentation</vt:lpstr>
      <vt:lpstr>DevOps &amp; cloud best practices maturity model</vt:lpstr>
      <vt:lpstr>Serverless</vt:lpstr>
      <vt:lpstr>Define what we’re talking about</vt:lpstr>
      <vt:lpstr>Where’s the audience at, and our premise</vt:lpstr>
      <vt:lpstr>Serverless is a commodity</vt:lpstr>
      <vt:lpstr>PowerPoint Presentation</vt:lpstr>
      <vt:lpstr>PowerPoint Presentation</vt:lpstr>
      <vt:lpstr>PowerPoint Presentation</vt:lpstr>
      <vt:lpstr>DevOps best practices</vt:lpstr>
      <vt:lpstr>Benefits of serverless</vt:lpstr>
      <vt:lpstr>Serverless as Trojan horse</vt:lpstr>
      <vt:lpstr>Who should do it</vt:lpstr>
      <vt:lpstr>How to try it</vt:lpstr>
      <vt:lpstr>Challenges to implement</vt:lpstr>
      <vt:lpstr>GameStop</vt:lpstr>
      <vt:lpstr>Where it’s already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164</cp:revision>
  <dcterms:created xsi:type="dcterms:W3CDTF">2017-02-16T16:12:13Z</dcterms:created>
  <dcterms:modified xsi:type="dcterms:W3CDTF">2017-03-01T22:06:22Z</dcterms:modified>
</cp:coreProperties>
</file>